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46672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Electricity Consumption Monitoring System (SECMS)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20672"/>
            <a:ext cx="7416403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Real-time, AI-powered Energy Monitoring for Smarter Living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63798" y="5912644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PhantomTeam | Agentic AI Hackathon 2025 (Google Cloud)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95995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Problem: Inefficient Energy Management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192185"/>
            <a:ext cx="6327934" cy="1423392"/>
          </a:xfrm>
          <a:prstGeom prst="roundRect">
            <a:avLst>
              <a:gd name="adj" fmla="val 10279"/>
            </a:avLst>
          </a:prstGeom>
          <a:noFill/>
          <a:ln w="30480">
            <a:solidFill>
              <a:srgbClr val="494A4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3192185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346948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 Real-time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3968115"/>
            <a:ext cx="56819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meters offer no immediate usage insights.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3192185"/>
            <a:ext cx="6328053" cy="1423392"/>
          </a:xfrm>
          <a:prstGeom prst="roundRect">
            <a:avLst>
              <a:gd name="adj" fmla="val 10279"/>
            </a:avLst>
          </a:prstGeom>
          <a:noFill/>
          <a:ln w="30480">
            <a:solidFill>
              <a:srgbClr val="494A4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8069" y="3192185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807285" y="346948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Energy Wastage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285" y="3968115"/>
            <a:ext cx="56820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Leads to excessive consumption and inefficient habits.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4862393"/>
            <a:ext cx="6327934" cy="1423392"/>
          </a:xfrm>
          <a:prstGeom prst="roundRect">
            <a:avLst>
              <a:gd name="adj" fmla="val 10279"/>
            </a:avLst>
          </a:prstGeom>
          <a:noFill/>
          <a:ln w="30480">
            <a:solidFill>
              <a:srgbClr val="494A4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33318" y="4862393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232535" y="5139690"/>
            <a:ext cx="286345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Billing Inaccuracies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232535" y="5638324"/>
            <a:ext cx="56819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transparency causes disputes and distrust.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862393"/>
            <a:ext cx="6328053" cy="1423392"/>
          </a:xfrm>
          <a:prstGeom prst="roundRect">
            <a:avLst>
              <a:gd name="adj" fmla="val 10279"/>
            </a:avLst>
          </a:prstGeom>
          <a:noFill/>
          <a:ln w="30480">
            <a:solidFill>
              <a:srgbClr val="494A4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8069" y="4862393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807285" y="5139690"/>
            <a:ext cx="322790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 Appliance Insights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285" y="5638324"/>
            <a:ext cx="56820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can't identify high-energy devices.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63798" y="656343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Approximately 30% of residential electricity is wasted due to these inefficiencies.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604" y="506373"/>
            <a:ext cx="4511159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Solution: SECMS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44604" y="1397913"/>
            <a:ext cx="1334119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SECMS is an innovative IoT-enhanced retrofit module that transforms existing electricity meters into smart, real-time monitoring systems.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4604" y="2047042"/>
            <a:ext cx="644592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usage tracking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4604" y="2387679"/>
            <a:ext cx="644592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AI-powered consumption analysis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4604" y="2728317"/>
            <a:ext cx="644592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bill payments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4604" y="3068955"/>
            <a:ext cx="644592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energy-saving goals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44604" y="3409593"/>
            <a:ext cx="644592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Affordable: ₹9500 per household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44604" y="3750231"/>
            <a:ext cx="644592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Aligns with SDG 7: Affordable and Clean Energy</a:t>
            </a:r>
            <a:endParaRPr lang="en-US" sz="14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491" y="2088475"/>
            <a:ext cx="6445925" cy="64459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840105"/>
            <a:ext cx="5438537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Architecture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1808321"/>
            <a:ext cx="1115378" cy="15660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5474" y="2031325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Hardware Layer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605474" y="2481977"/>
            <a:ext cx="6244233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Microcontroller (Arduino/RPi), current/voltage sensors, communication modules.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3374350"/>
            <a:ext cx="1115378" cy="1338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5474" y="3597354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Connectivity Layer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605474" y="4048006"/>
            <a:ext cx="624423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data transmission via Wi-Fi or LoRa to cloud servers.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4712732"/>
            <a:ext cx="1115378" cy="1338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5474" y="4935736"/>
            <a:ext cx="295834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Processing Layer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05474" y="5386388"/>
            <a:ext cx="624423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servers analyze consumption using AI and data analytics.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6051113"/>
            <a:ext cx="1115378" cy="1338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05474" y="6274118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Application Layer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605474" y="6724769"/>
            <a:ext cx="624423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Mobile app interface for users and utility providers.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7743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572345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271" y="2718792"/>
            <a:ext cx="31308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89271" y="3217426"/>
            <a:ext cx="537162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consumption via mobile app.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86" y="2572345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94859" y="271879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Insights &amp; Goals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94859" y="3217426"/>
            <a:ext cx="537174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usage with smart recommendations.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204573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9271" y="435102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Peer Comparison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89271" y="4849654"/>
            <a:ext cx="537162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 usage with others.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4204573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94859" y="435102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Payments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94859" y="4849654"/>
            <a:ext cx="537174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Government-authorized bill payments.</a:t>
            </a:r>
            <a:endParaRPr lang="en-US" sz="1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836801"/>
            <a:ext cx="616982" cy="6169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9271" y="5983248"/>
            <a:ext cx="285333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WattFinder Module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89271" y="6481882"/>
            <a:ext cx="537162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Appliance-level consumption insights.</a:t>
            </a:r>
            <a:endParaRPr lang="en-US" sz="19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386" y="5836801"/>
            <a:ext cx="616982" cy="61698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94859" y="598324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Alerts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94859" y="6481882"/>
            <a:ext cx="537174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Anomaly detection and usage alerts.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7755"/>
            <a:ext cx="618517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Competitive Analysis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282666"/>
            <a:ext cx="12902803" cy="4859179"/>
          </a:xfrm>
          <a:prstGeom prst="roundRect">
            <a:avLst>
              <a:gd name="adj" fmla="val 76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038" y="2297906"/>
            <a:ext cx="12872323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331" y="2453521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704511" y="2453521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Retrofit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278880" y="2453521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Retrofit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853249" y="2453521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 Meter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427619" y="2453521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Software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038" y="2979301"/>
            <a:ext cx="12872323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26331" y="3134916"/>
            <a:ext cx="20769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Appliance Monitoring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3704511" y="3134916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Yes (WattFinder)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6278880" y="3134916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853249" y="3134916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1427619" y="3134916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Yes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038" y="4030861"/>
            <a:ext cx="12872323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331" y="4186476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Features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3704511" y="4186476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6278880" y="4186476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Basic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8853249" y="4186476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11427619" y="4186476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</a:t>
            </a:r>
            <a:endParaRPr lang="en-US" sz="1900" dirty="0"/>
          </a:p>
        </p:txBody>
      </p:sp>
      <p:sp>
        <p:nvSpPr>
          <p:cNvPr id="22" name="Shape 20"/>
          <p:cNvSpPr/>
          <p:nvPr/>
        </p:nvSpPr>
        <p:spPr>
          <a:xfrm>
            <a:off x="879038" y="4712256"/>
            <a:ext cx="12872323" cy="681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126331" y="4867870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Affordability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3704511" y="4867870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₹9500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6278880" y="4867870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8853249" y="4867870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Medium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11427619" y="4867870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</a:t>
            </a:r>
            <a:endParaRPr lang="en-US" sz="1900" dirty="0"/>
          </a:p>
        </p:txBody>
      </p:sp>
      <p:sp>
        <p:nvSpPr>
          <p:cNvPr id="28" name="Shape 26"/>
          <p:cNvSpPr/>
          <p:nvPr/>
        </p:nvSpPr>
        <p:spPr>
          <a:xfrm>
            <a:off x="879038" y="5393650"/>
            <a:ext cx="12872323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126331" y="5549265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SDG Alignment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3704511" y="5549265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Yes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6278880" y="5549265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Partial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8853249" y="5549265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Partial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11427619" y="5549265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Partial</a:t>
            </a:r>
            <a:endParaRPr lang="en-US" sz="1900" dirty="0"/>
          </a:p>
        </p:txBody>
      </p:sp>
      <p:sp>
        <p:nvSpPr>
          <p:cNvPr id="34" name="Shape 32"/>
          <p:cNvSpPr/>
          <p:nvPr/>
        </p:nvSpPr>
        <p:spPr>
          <a:xfrm>
            <a:off x="879038" y="6075045"/>
            <a:ext cx="12872323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126331" y="6230660"/>
            <a:ext cx="20769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Payment Integration</a:t>
            </a:r>
            <a:endParaRPr lang="en-US" sz="1900" dirty="0"/>
          </a:p>
        </p:txBody>
      </p:sp>
      <p:sp>
        <p:nvSpPr>
          <p:cNvPr id="36" name="Text 34"/>
          <p:cNvSpPr/>
          <p:nvPr/>
        </p:nvSpPr>
        <p:spPr>
          <a:xfrm>
            <a:off x="3704511" y="6230660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Yes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6278880" y="6230660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</a:t>
            </a:r>
            <a:endParaRPr lang="en-US" sz="1900" dirty="0"/>
          </a:p>
        </p:txBody>
      </p:sp>
      <p:sp>
        <p:nvSpPr>
          <p:cNvPr id="38" name="Text 36"/>
          <p:cNvSpPr/>
          <p:nvPr/>
        </p:nvSpPr>
        <p:spPr>
          <a:xfrm>
            <a:off x="8853249" y="6230660"/>
            <a:ext cx="20731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Yes</a:t>
            </a:r>
            <a:endParaRPr lang="en-US" sz="1900" dirty="0"/>
          </a:p>
        </p:txBody>
      </p:sp>
      <p:sp>
        <p:nvSpPr>
          <p:cNvPr id="39" name="Text 37"/>
          <p:cNvSpPr/>
          <p:nvPr/>
        </p:nvSpPr>
        <p:spPr>
          <a:xfrm>
            <a:off x="11427619" y="6230660"/>
            <a:ext cx="20769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95926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Market Size &amp; Opportunity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591997"/>
            <a:ext cx="2266474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250M+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863798" y="4554379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Households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63798" y="5053013"/>
            <a:ext cx="2266474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India and developing nations without smart meters.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438763" y="3591997"/>
            <a:ext cx="2266474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₹9500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438763" y="4554379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Unit Cost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38763" y="5053013"/>
            <a:ext cx="2266474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Significantly more affordable than competitors (₹25,000+).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013728" y="3591997"/>
            <a:ext cx="2266474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100%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6013728" y="4554379"/>
            <a:ext cx="22664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Market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3728" y="5403652"/>
            <a:ext cx="22664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Opportunity for both urban and rural deployments.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46421"/>
            <a:ext cx="788753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&amp; Revenue Model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041333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4" name="Text 2"/>
          <p:cNvSpPr/>
          <p:nvPr/>
        </p:nvSpPr>
        <p:spPr>
          <a:xfrm>
            <a:off x="1110615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B2C Sales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10615" y="3786783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Direct sales to individual households.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3041333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7" name="Text 5"/>
          <p:cNvSpPr/>
          <p:nvPr/>
        </p:nvSpPr>
        <p:spPr>
          <a:xfrm>
            <a:off x="5493782" y="3288149"/>
            <a:ext cx="293858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B2B2G Partnerships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3782" y="3786783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Collaborations with utility providers and government bodies.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041333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10" name="Text 8"/>
          <p:cNvSpPr/>
          <p:nvPr/>
        </p:nvSpPr>
        <p:spPr>
          <a:xfrm>
            <a:off x="9876949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Licensing Model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6949" y="3786783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Licensing SECMS technology to other regions/companies.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3798" y="5020747"/>
            <a:ext cx="6327934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3" name="Text 11"/>
          <p:cNvSpPr/>
          <p:nvPr/>
        </p:nvSpPr>
        <p:spPr>
          <a:xfrm>
            <a:off x="1110615" y="526756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Add-on Sales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10615" y="5766197"/>
            <a:ext cx="58343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Revenue from WattFinder plug-in modules.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020747"/>
            <a:ext cx="6327934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6" name="Text 14"/>
          <p:cNvSpPr/>
          <p:nvPr/>
        </p:nvSpPr>
        <p:spPr>
          <a:xfrm>
            <a:off x="7685365" y="526756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Premium Analytics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5365" y="5766197"/>
            <a:ext cx="58343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Subscription for advanced app-based features.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345" y="524351"/>
            <a:ext cx="6125647" cy="541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Vision, Scalability &amp; Impact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67345" y="1523643"/>
            <a:ext cx="6415326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India's Energy Goals: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Aligns with national energy efficiency initiatives.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67345" y="2162056"/>
            <a:ext cx="641532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Global SDG 7 Alignment: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Promotes affordable and clean energy worldwide.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7345" y="2514600"/>
            <a:ext cx="641532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Scalability: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Potential to reach 10M+ homes across diverse regions.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7345" y="2867144"/>
            <a:ext cx="641532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Seamless integration with government energy schemes.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67345" y="3219688"/>
            <a:ext cx="641532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Carbon Footprint Reduction: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Empowers users to reduce energy waste.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349" y="1566505"/>
            <a:ext cx="6415326" cy="641532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67345" y="8410694"/>
            <a:ext cx="13295709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SECMS: Empowering a sustainable and digitized power ecosystem.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2025-07-10T20:36:28Z</dcterms:created>
  <dcterms:modified xsi:type="dcterms:W3CDTF">2025-07-10T20:36:28Z</dcterms:modified>
</cp:coreProperties>
</file>